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02" y="-7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9DB7A-3039-4C70-A093-6C538B45D72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8E2B2-5CDF-40A2-B342-747F108896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470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8E2B2-5CDF-40A2-B342-747F1088965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46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hu-HU" sz="2000" smtClean="0"/>
              <a:t>Kép beszúrásához kattintson az ikonra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64402A6A-CA43-40BE-A645-70041518DBE1}" type="datetimeFigureOut">
              <a:rPr lang="hu-HU" smtClean="0"/>
              <a:t>2012.05.07.</a:t>
            </a:fld>
            <a:endParaRPr lang="hu-HU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hu-HU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E29714D6-787B-4CAE-A548-E67631DCDA81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youtube.com/watch?v=S6yuR8efotI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youtube.com/watch?v=usfiAsWR4qU&amp;feature=related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barokk zene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Kb. 1600-1750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140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francia barokk zene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különbség nemcsak a játéktechnikában, hanem a művek megformálásában is megmutatkozik. </a:t>
            </a:r>
            <a:endParaRPr lang="hu-HU" dirty="0" smtClean="0"/>
          </a:p>
          <a:p>
            <a:r>
              <a:rPr lang="hu-HU" dirty="0"/>
              <a:t>A szabad improvizáció helyett egy rendkívül bonyolult díszítési előírást használtak, melyet szigorú szabályok szerint kellett a megfelelő helyen alkalmazni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</a:t>
            </a:r>
            <a:r>
              <a:rPr lang="hu-HU" dirty="0"/>
              <a:t>hangulatfestés áll az </a:t>
            </a:r>
            <a:r>
              <a:rPr lang="hu-HU" dirty="0" smtClean="0"/>
              <a:t>előtérben.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309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barokk műfajai (1/4):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 algn="ctr">
              <a:buNone/>
            </a:pPr>
            <a:r>
              <a:rPr lang="hu-HU" dirty="0" smtClean="0"/>
              <a:t>Vokális műfajok:</a:t>
            </a:r>
          </a:p>
          <a:p>
            <a:r>
              <a:rPr lang="hu-HU" dirty="0"/>
              <a:t>Opera</a:t>
            </a:r>
          </a:p>
          <a:p>
            <a:r>
              <a:rPr lang="hu-HU" dirty="0" err="1"/>
              <a:t>Dramma</a:t>
            </a:r>
            <a:r>
              <a:rPr lang="hu-HU" dirty="0"/>
              <a:t> per </a:t>
            </a:r>
            <a:r>
              <a:rPr lang="hu-HU" dirty="0" err="1"/>
              <a:t>musica</a:t>
            </a:r>
            <a:endParaRPr lang="hu-HU" dirty="0"/>
          </a:p>
          <a:p>
            <a:r>
              <a:rPr lang="hu-HU" dirty="0" err="1"/>
              <a:t>Dramma</a:t>
            </a:r>
            <a:r>
              <a:rPr lang="hu-HU" dirty="0"/>
              <a:t> </a:t>
            </a:r>
            <a:r>
              <a:rPr lang="hu-HU" dirty="0" err="1"/>
              <a:t>giocoso</a:t>
            </a:r>
            <a:endParaRPr lang="hu-HU" dirty="0"/>
          </a:p>
          <a:p>
            <a:r>
              <a:rPr lang="hu-HU" dirty="0"/>
              <a:t>Intermezzo</a:t>
            </a:r>
          </a:p>
          <a:p>
            <a:r>
              <a:rPr lang="hu-HU" dirty="0" err="1"/>
              <a:t>Opéra</a:t>
            </a:r>
            <a:r>
              <a:rPr lang="hu-HU" dirty="0"/>
              <a:t> </a:t>
            </a:r>
            <a:r>
              <a:rPr lang="hu-HU" dirty="0" err="1"/>
              <a:t>comique</a:t>
            </a:r>
            <a:endParaRPr lang="hu-HU" dirty="0"/>
          </a:p>
          <a:p>
            <a:r>
              <a:rPr lang="hu-HU" dirty="0" err="1"/>
              <a:t>Opera-ballet</a:t>
            </a:r>
            <a:endParaRPr lang="hu-HU" dirty="0"/>
          </a:p>
          <a:p>
            <a:r>
              <a:rPr lang="hu-HU" dirty="0"/>
              <a:t>Oratórium</a:t>
            </a:r>
          </a:p>
          <a:p>
            <a:r>
              <a:rPr lang="hu-HU" dirty="0"/>
              <a:t>Passió</a:t>
            </a:r>
          </a:p>
          <a:p>
            <a:r>
              <a:rPr lang="hu-HU" dirty="0"/>
              <a:t>Kantáta</a:t>
            </a:r>
          </a:p>
          <a:p>
            <a:r>
              <a:rPr lang="hu-HU" dirty="0"/>
              <a:t>Mise</a:t>
            </a:r>
          </a:p>
          <a:p>
            <a:r>
              <a:rPr lang="hu-HU" dirty="0"/>
              <a:t>Himnusz</a:t>
            </a:r>
          </a:p>
          <a:p>
            <a:r>
              <a:rPr lang="hu-HU" dirty="0" err="1"/>
              <a:t>Monódia</a:t>
            </a:r>
            <a:endParaRPr lang="hu-HU" dirty="0"/>
          </a:p>
          <a:p>
            <a:r>
              <a:rPr lang="hu-HU" dirty="0"/>
              <a:t>Korál</a:t>
            </a:r>
          </a:p>
          <a:p>
            <a:pPr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3294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1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7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35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150"/>
                            </p:stCondLst>
                            <p:childTnLst>
                              <p:par>
                                <p:cTn id="10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0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barokk műfajai (2/4):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hu-HU" dirty="0"/>
              <a:t>Prózai részeket tartalmazó vokális </a:t>
            </a:r>
            <a:r>
              <a:rPr lang="hu-HU" dirty="0" smtClean="0"/>
              <a:t>műfajok:</a:t>
            </a:r>
          </a:p>
          <a:p>
            <a:r>
              <a:rPr lang="fr-FR" dirty="0"/>
              <a:t>Opéra comique</a:t>
            </a:r>
          </a:p>
          <a:p>
            <a:r>
              <a:rPr lang="fr-FR" dirty="0"/>
              <a:t>Masque</a:t>
            </a:r>
          </a:p>
          <a:p>
            <a:r>
              <a:rPr lang="fr-FR" dirty="0"/>
              <a:t>Singspiel</a:t>
            </a:r>
          </a:p>
          <a:p>
            <a:r>
              <a:rPr lang="fr-FR" dirty="0"/>
              <a:t>Zarzuela</a:t>
            </a:r>
          </a:p>
          <a:p>
            <a:pPr indent="0">
              <a:buNone/>
            </a:pPr>
            <a:endParaRPr lang="hu-HU" b="1" dirty="0"/>
          </a:p>
          <a:p>
            <a:pPr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45925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barokk műfajai (3/</a:t>
            </a:r>
            <a:r>
              <a:rPr lang="hu-HU" dirty="0"/>
              <a:t>4</a:t>
            </a:r>
            <a:r>
              <a:rPr lang="hu-HU" dirty="0" smtClean="0"/>
              <a:t>):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92500" lnSpcReduction="20000"/>
          </a:bodyPr>
          <a:lstStyle/>
          <a:p>
            <a:pPr indent="0" algn="ctr">
              <a:buNone/>
            </a:pPr>
            <a:r>
              <a:rPr lang="hu-HU" dirty="0"/>
              <a:t>Hangszeres </a:t>
            </a:r>
            <a:r>
              <a:rPr lang="hu-HU" dirty="0" smtClean="0"/>
              <a:t>műfajok:</a:t>
            </a:r>
          </a:p>
          <a:p>
            <a:r>
              <a:rPr lang="hu-HU" dirty="0"/>
              <a:t>Concerto grosso</a:t>
            </a:r>
          </a:p>
          <a:p>
            <a:r>
              <a:rPr lang="hu-HU" dirty="0"/>
              <a:t>Fúga</a:t>
            </a:r>
          </a:p>
          <a:p>
            <a:r>
              <a:rPr lang="hu-HU" dirty="0" smtClean="0"/>
              <a:t>Szvit</a:t>
            </a:r>
            <a:endParaRPr lang="hu-HU" dirty="0"/>
          </a:p>
          <a:p>
            <a:pPr lvl="1"/>
            <a:r>
              <a:rPr lang="hu-HU" dirty="0" err="1"/>
              <a:t>Allemande</a:t>
            </a:r>
            <a:endParaRPr lang="hu-HU" dirty="0"/>
          </a:p>
          <a:p>
            <a:pPr lvl="1"/>
            <a:r>
              <a:rPr lang="hu-HU" dirty="0" err="1"/>
              <a:t>Courante</a:t>
            </a:r>
            <a:endParaRPr lang="hu-HU" dirty="0"/>
          </a:p>
          <a:p>
            <a:pPr lvl="1"/>
            <a:r>
              <a:rPr lang="hu-HU" dirty="0" err="1"/>
              <a:t>Passepied</a:t>
            </a:r>
            <a:endParaRPr lang="hu-HU" dirty="0"/>
          </a:p>
          <a:p>
            <a:pPr lvl="1"/>
            <a:r>
              <a:rPr lang="hu-HU" dirty="0" err="1"/>
              <a:t>Passamezzo</a:t>
            </a:r>
            <a:endParaRPr lang="hu-HU" dirty="0"/>
          </a:p>
          <a:p>
            <a:pPr lvl="1"/>
            <a:r>
              <a:rPr lang="hu-HU" dirty="0" err="1"/>
              <a:t>Saltarello</a:t>
            </a:r>
            <a:endParaRPr lang="hu-HU" dirty="0"/>
          </a:p>
          <a:p>
            <a:pPr lvl="1"/>
            <a:r>
              <a:rPr lang="hu-HU" dirty="0" err="1"/>
              <a:t>Pavanne</a:t>
            </a:r>
            <a:endParaRPr lang="hu-HU" dirty="0"/>
          </a:p>
          <a:p>
            <a:pPr lvl="1"/>
            <a:r>
              <a:rPr lang="hu-HU" dirty="0" err="1"/>
              <a:t>Gaillarde</a:t>
            </a:r>
            <a:endParaRPr lang="hu-HU" dirty="0"/>
          </a:p>
          <a:p>
            <a:pPr lvl="1"/>
            <a:r>
              <a:rPr lang="hu-HU" dirty="0" err="1"/>
              <a:t>Sarabande</a:t>
            </a:r>
            <a:endParaRPr lang="hu-HU" dirty="0"/>
          </a:p>
          <a:p>
            <a:pPr lvl="1"/>
            <a:r>
              <a:rPr lang="hu-HU" dirty="0" err="1"/>
              <a:t>Gigue</a:t>
            </a:r>
            <a:endParaRPr lang="hu-HU" dirty="0"/>
          </a:p>
          <a:p>
            <a:pPr lvl="1"/>
            <a:r>
              <a:rPr lang="hu-HU" dirty="0" err="1"/>
              <a:t>Gavotte</a:t>
            </a:r>
            <a:endParaRPr lang="hu-HU" dirty="0"/>
          </a:p>
          <a:p>
            <a:pPr lvl="1"/>
            <a:r>
              <a:rPr lang="hu-HU" dirty="0"/>
              <a:t>Menüett</a:t>
            </a:r>
          </a:p>
          <a:p>
            <a:pPr indent="0" algn="ctr">
              <a:buNone/>
            </a:pPr>
            <a:endParaRPr lang="hu-HU" b="1" dirty="0"/>
          </a:p>
          <a:p>
            <a:pPr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1858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barokk műfajai (4/</a:t>
            </a:r>
            <a:r>
              <a:rPr lang="hu-HU" dirty="0" err="1" smtClean="0"/>
              <a:t>4</a:t>
            </a:r>
            <a:r>
              <a:rPr lang="hu-HU" dirty="0" smtClean="0"/>
              <a:t>):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Szonáta</a:t>
            </a:r>
            <a:endParaRPr lang="hu-HU" dirty="0"/>
          </a:p>
          <a:p>
            <a:pPr lvl="1"/>
            <a:r>
              <a:rPr lang="hu-HU" dirty="0" err="1"/>
              <a:t>Sonata</a:t>
            </a:r>
            <a:r>
              <a:rPr lang="hu-HU" dirty="0"/>
              <a:t> da camera</a:t>
            </a:r>
          </a:p>
          <a:p>
            <a:pPr lvl="1"/>
            <a:r>
              <a:rPr lang="hu-HU" dirty="0" err="1"/>
              <a:t>Sonata</a:t>
            </a:r>
            <a:r>
              <a:rPr lang="hu-HU" dirty="0"/>
              <a:t> da </a:t>
            </a:r>
            <a:r>
              <a:rPr lang="hu-HU" dirty="0" err="1"/>
              <a:t>chiesa</a:t>
            </a:r>
            <a:endParaRPr lang="hu-HU" dirty="0"/>
          </a:p>
          <a:p>
            <a:pPr lvl="1"/>
            <a:r>
              <a:rPr lang="hu-HU" dirty="0"/>
              <a:t>Triószonáta</a:t>
            </a:r>
          </a:p>
          <a:p>
            <a:r>
              <a:rPr lang="hu-HU" dirty="0" err="1"/>
              <a:t>Partita</a:t>
            </a:r>
            <a:endParaRPr lang="hu-HU" dirty="0"/>
          </a:p>
          <a:p>
            <a:r>
              <a:rPr lang="hu-HU" dirty="0" err="1"/>
              <a:t>Canzona</a:t>
            </a:r>
            <a:endParaRPr lang="hu-HU" dirty="0"/>
          </a:p>
          <a:p>
            <a:r>
              <a:rPr lang="hu-HU" dirty="0" err="1"/>
              <a:t>Sinfonia</a:t>
            </a:r>
            <a:endParaRPr lang="hu-HU" dirty="0"/>
          </a:p>
          <a:p>
            <a:r>
              <a:rPr lang="hu-HU" dirty="0"/>
              <a:t>Fantázia</a:t>
            </a:r>
          </a:p>
          <a:p>
            <a:r>
              <a:rPr lang="hu-HU" dirty="0" err="1"/>
              <a:t>Ricercar</a:t>
            </a:r>
            <a:endParaRPr lang="hu-HU" dirty="0"/>
          </a:p>
          <a:p>
            <a:r>
              <a:rPr lang="hu-HU" dirty="0"/>
              <a:t>Toccata</a:t>
            </a:r>
          </a:p>
          <a:p>
            <a:r>
              <a:rPr lang="hu-HU" dirty="0"/>
              <a:t>Prelúdium</a:t>
            </a:r>
          </a:p>
          <a:p>
            <a:r>
              <a:rPr lang="hu-HU" dirty="0" err="1"/>
              <a:t>Chaconne</a:t>
            </a:r>
            <a:endParaRPr lang="hu-HU" dirty="0"/>
          </a:p>
          <a:p>
            <a:r>
              <a:rPr lang="hu-HU" dirty="0" err="1"/>
              <a:t>Passacaglia</a:t>
            </a:r>
            <a:endParaRPr lang="hu-HU" dirty="0"/>
          </a:p>
          <a:p>
            <a:r>
              <a:rPr lang="hu-HU" dirty="0" err="1"/>
              <a:t>Korálprelúdium</a:t>
            </a:r>
            <a:endParaRPr lang="hu-HU" dirty="0"/>
          </a:p>
          <a:p>
            <a:r>
              <a:rPr lang="hu-HU" dirty="0"/>
              <a:t>Francia nyitány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50622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Híres barokk zeneszerzők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hu-HU" u="sng" dirty="0" smtClean="0"/>
              <a:t>Antonio Vivaldi </a:t>
            </a:r>
          </a:p>
          <a:p>
            <a:pPr indent="0" algn="ctr">
              <a:buNone/>
            </a:pPr>
            <a:r>
              <a:rPr lang="hu-HU" dirty="0" smtClean="0"/>
              <a:t>(1678-1741)</a:t>
            </a:r>
          </a:p>
          <a:p>
            <a:pPr indent="0" algn="ctr">
              <a:buNone/>
            </a:pPr>
            <a:endParaRPr lang="hu-HU" u="sng" dirty="0"/>
          </a:p>
          <a:p>
            <a:pPr indent="0">
              <a:buNone/>
            </a:pPr>
            <a:r>
              <a:rPr lang="hu-HU" dirty="0"/>
              <a:t>O</a:t>
            </a:r>
            <a:r>
              <a:rPr lang="hu-HU" dirty="0" smtClean="0"/>
              <a:t>lasz </a:t>
            </a:r>
            <a:r>
              <a:rPr lang="hu-HU" dirty="0"/>
              <a:t>barokk zeneszerző, hegedűs, pedagógus, impresszárió és pap</a:t>
            </a:r>
            <a:r>
              <a:rPr lang="hu-HU" dirty="0" smtClean="0"/>
              <a:t>. Apja szintén hegedűs volt.</a:t>
            </a:r>
          </a:p>
          <a:p>
            <a:pPr indent="0">
              <a:buNone/>
            </a:pPr>
            <a:r>
              <a:rPr lang="hu-HU" dirty="0" smtClean="0"/>
              <a:t>Első operáját 1713-ban mutatták be.</a:t>
            </a:r>
          </a:p>
          <a:p>
            <a:pPr indent="0">
              <a:buNone/>
            </a:pPr>
            <a:endParaRPr lang="hu-HU" dirty="0"/>
          </a:p>
          <a:p>
            <a:pPr indent="0">
              <a:buNone/>
            </a:pPr>
            <a:r>
              <a:rPr lang="hu-HU" dirty="0" smtClean="0"/>
              <a:t>Legismertebb versenyműve a Négy évszak.</a:t>
            </a:r>
          </a:p>
          <a:p>
            <a:pPr indent="0">
              <a:buNone/>
            </a:pPr>
            <a:r>
              <a:rPr lang="hu-HU" dirty="0" smtClean="0"/>
              <a:t>Operáival nagy sikereket ért el.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835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Híres barokk zeneszerzők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0" algn="ctr">
              <a:buNone/>
            </a:pPr>
            <a:r>
              <a:rPr lang="hu-HU" u="sng" dirty="0" smtClean="0"/>
              <a:t>Johann Sebastian Bach</a:t>
            </a:r>
          </a:p>
          <a:p>
            <a:pPr indent="0" algn="ctr">
              <a:buNone/>
            </a:pPr>
            <a:r>
              <a:rPr lang="hu-HU" dirty="0" smtClean="0"/>
              <a:t>(1685-1750)</a:t>
            </a:r>
          </a:p>
          <a:p>
            <a:pPr indent="0" algn="ctr">
              <a:buNone/>
            </a:pPr>
            <a:endParaRPr lang="hu-HU" dirty="0"/>
          </a:p>
          <a:p>
            <a:pPr indent="0" algn="ctr">
              <a:buNone/>
            </a:pPr>
            <a:r>
              <a:rPr lang="hu-HU" dirty="0" smtClean="0"/>
              <a:t>Barokk </a:t>
            </a:r>
            <a:r>
              <a:rPr lang="hu-HU" dirty="0"/>
              <a:t>zeneszerző, orgonista, hegedűművész, a zenetörténet egyik legnagyobb egyénisége, a protestáns egyházi zene kiemelkedő </a:t>
            </a:r>
            <a:r>
              <a:rPr lang="hu-HU" dirty="0" smtClean="0"/>
              <a:t>képviselője.</a:t>
            </a:r>
          </a:p>
          <a:p>
            <a:pPr indent="0" algn="ctr">
              <a:buNone/>
            </a:pPr>
            <a:r>
              <a:rPr lang="hu-HU" dirty="0"/>
              <a:t>Eisenachban született, itt tanult meg zenélni, kezdetben </a:t>
            </a:r>
            <a:r>
              <a:rPr lang="hu-HU" dirty="0" smtClean="0"/>
              <a:t>apjától</a:t>
            </a:r>
            <a:r>
              <a:rPr lang="hu-HU" dirty="0"/>
              <a:t>, majd árvaságra jutva </a:t>
            </a:r>
            <a:r>
              <a:rPr lang="hu-HU" dirty="0" smtClean="0"/>
              <a:t>bátyjától.</a:t>
            </a:r>
          </a:p>
          <a:p>
            <a:pPr indent="0" algn="ctr">
              <a:buNone/>
            </a:pPr>
            <a:r>
              <a:rPr lang="hu-HU" dirty="0"/>
              <a:t>Bach művészete jelenti a barokk zene betetőzését</a:t>
            </a:r>
            <a:r>
              <a:rPr lang="hu-HU" dirty="0" smtClean="0"/>
              <a:t>.</a:t>
            </a:r>
          </a:p>
          <a:p>
            <a:pPr indent="0" algn="ctr">
              <a:buNone/>
            </a:pPr>
            <a:endParaRPr lang="hu-HU" dirty="0" smtClean="0"/>
          </a:p>
          <a:p>
            <a:pPr indent="0" algn="ctr">
              <a:buNone/>
            </a:pPr>
            <a:r>
              <a:rPr lang="hu-HU" dirty="0" smtClean="0">
                <a:hlinkClick r:id="rId2"/>
              </a:rPr>
              <a:t>Bach - </a:t>
            </a:r>
            <a:r>
              <a:rPr lang="hu-HU" dirty="0" err="1" smtClean="0">
                <a:hlinkClick r:id="rId2"/>
              </a:rPr>
              <a:t>Prelude</a:t>
            </a:r>
            <a:endParaRPr lang="hu-HU" dirty="0"/>
          </a:p>
        </p:txBody>
      </p:sp>
      <p:pic>
        <p:nvPicPr>
          <p:cNvPr id="4099" name="Picture 3" descr="C:\Users\TOMI\AppData\Local\Microsoft\Windows\Temporary Internet Files\Content.IE5\A4EIJ4KA\MM900337026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5295900"/>
            <a:ext cx="10191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0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Híres barokk zeneszerzők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hu-HU" u="sng" dirty="0"/>
              <a:t>Georg Friedrich </a:t>
            </a:r>
            <a:r>
              <a:rPr lang="hu-HU" u="sng" dirty="0" smtClean="0"/>
              <a:t>Händel</a:t>
            </a:r>
          </a:p>
          <a:p>
            <a:pPr indent="0" algn="ctr">
              <a:buNone/>
            </a:pPr>
            <a:r>
              <a:rPr lang="hu-HU" dirty="0" smtClean="0"/>
              <a:t>(1685-1759)</a:t>
            </a:r>
          </a:p>
          <a:p>
            <a:pPr indent="0" algn="ctr">
              <a:buNone/>
            </a:pPr>
            <a:endParaRPr lang="hu-HU" dirty="0"/>
          </a:p>
          <a:p>
            <a:pPr indent="0" algn="ctr">
              <a:buNone/>
            </a:pPr>
            <a:r>
              <a:rPr lang="hu-HU" dirty="0" smtClean="0"/>
              <a:t>Német </a:t>
            </a:r>
            <a:r>
              <a:rPr lang="hu-HU" dirty="0"/>
              <a:t>(szász) származású barokk zeneszerző, hangszeres előadó. Mivel élete nagy részét Angliában töltötte, az angolok nemzeti zeneszerzőjüknek tartják. Nagy hatással volt a bécsi klasszikusokra, nevezetesen Haydnra, Mozartra és Beethovenre</a:t>
            </a:r>
            <a:r>
              <a:rPr lang="hu-HU" dirty="0" smtClean="0"/>
              <a:t>.</a:t>
            </a:r>
          </a:p>
          <a:p>
            <a:pPr indent="0" algn="ctr">
              <a:buNone/>
            </a:pPr>
            <a:endParaRPr lang="hu-HU" dirty="0"/>
          </a:p>
          <a:p>
            <a:pPr indent="0">
              <a:buNone/>
            </a:pPr>
            <a:r>
              <a:rPr lang="hu-HU" dirty="0" smtClean="0"/>
              <a:t>Híres műve: </a:t>
            </a:r>
            <a:r>
              <a:rPr lang="hu-HU" dirty="0" smtClean="0">
                <a:hlinkClick r:id="rId2"/>
              </a:rPr>
              <a:t>Händel – Messiás   </a:t>
            </a:r>
            <a:endParaRPr lang="hu-HU" dirty="0"/>
          </a:p>
        </p:txBody>
      </p:sp>
      <p:pic>
        <p:nvPicPr>
          <p:cNvPr id="5122" name="Picture 2" descr="C:\Users\TOMI\AppData\Local\Microsoft\Windows\Temporary Internet Files\Content.IE5\VL2H967R\MM90033703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5229225"/>
            <a:ext cx="10287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3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endParaRPr lang="hu-HU" dirty="0" smtClean="0"/>
          </a:p>
          <a:p>
            <a:pPr indent="0" algn="ctr">
              <a:buNone/>
            </a:pPr>
            <a:endParaRPr lang="hu-HU" dirty="0"/>
          </a:p>
          <a:p>
            <a:pPr indent="0" algn="ctr">
              <a:buNone/>
            </a:pPr>
            <a:r>
              <a:rPr lang="hu-HU" dirty="0" smtClean="0"/>
              <a:t>Források:</a:t>
            </a:r>
          </a:p>
          <a:p>
            <a:pPr indent="0">
              <a:buNone/>
            </a:pPr>
            <a:endParaRPr lang="hu-HU" dirty="0"/>
          </a:p>
          <a:p>
            <a:pPr marL="457200" indent="-457200"/>
            <a:r>
              <a:rPr lang="hu-HU" dirty="0" err="1" smtClean="0"/>
              <a:t>Wikipedia</a:t>
            </a:r>
            <a:endParaRPr lang="hu-HU" dirty="0" smtClean="0"/>
          </a:p>
          <a:p>
            <a:pPr marL="457200" indent="-457200"/>
            <a:r>
              <a:rPr lang="hu-HU" dirty="0" err="1" smtClean="0"/>
              <a:t>Google</a:t>
            </a:r>
            <a:endParaRPr lang="hu-HU" dirty="0" smtClean="0"/>
          </a:p>
          <a:p>
            <a:pPr marL="457200" indent="-457200"/>
            <a:r>
              <a:rPr lang="hu-HU" dirty="0" err="1" smtClean="0"/>
              <a:t>YouTube</a:t>
            </a:r>
            <a:endParaRPr lang="hu-HU" dirty="0" smtClean="0"/>
          </a:p>
          <a:p>
            <a:pPr marL="457200" indent="-457200"/>
            <a:r>
              <a:rPr lang="hu-HU" dirty="0" err="1" smtClean="0"/>
              <a:t>Scribd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4624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barokk zene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Más néven generálbasszus vagy </a:t>
            </a:r>
            <a:r>
              <a:rPr lang="hu-HU" dirty="0" err="1" smtClean="0"/>
              <a:t>continuo-korszak</a:t>
            </a:r>
            <a:endParaRPr lang="hu-HU" dirty="0"/>
          </a:p>
          <a:p>
            <a:r>
              <a:rPr lang="hu-HU" dirty="0" smtClean="0"/>
              <a:t>Az </a:t>
            </a:r>
            <a:r>
              <a:rPr lang="hu-HU" dirty="0"/>
              <a:t>első opera megszületésétől 1750-ig, Johann Sebastian Bach haláláig tart</a:t>
            </a:r>
            <a:r>
              <a:rPr lang="hu-HU" dirty="0" smtClean="0"/>
              <a:t>.</a:t>
            </a:r>
          </a:p>
          <a:p>
            <a:r>
              <a:rPr lang="hu-HU" dirty="0" smtClean="0"/>
              <a:t>Kimutathatók a képzőművészet és irodalom stílusjegyei.</a:t>
            </a:r>
          </a:p>
          <a:p>
            <a:r>
              <a:rPr lang="hu-HU" dirty="0" smtClean="0"/>
              <a:t>Jellemző az ünnepélyes </a:t>
            </a:r>
            <a:r>
              <a:rPr lang="hu-HU" dirty="0"/>
              <a:t>hangvétel, nagy, lenyűgöző arányok, ellentétek szembeállítása, hirtelen, váratlan </a:t>
            </a:r>
            <a:r>
              <a:rPr lang="hu-HU" dirty="0" smtClean="0"/>
              <a:t>tempómódosítások, feszültséget </a:t>
            </a:r>
            <a:r>
              <a:rPr lang="hu-HU" dirty="0"/>
              <a:t>teremtő, mozgalmas, dinamikus, </a:t>
            </a:r>
            <a:r>
              <a:rPr lang="hu-HU" dirty="0" smtClean="0"/>
              <a:t>sűrűn </a:t>
            </a:r>
            <a:r>
              <a:rPr lang="hu-HU" dirty="0"/>
              <a:t>alkalmaz díszítéseket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554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Újdonságok, stílusjegyek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Ma is használatos műfajok alakulnak ki.</a:t>
            </a:r>
          </a:p>
          <a:p>
            <a:pPr lvl="1"/>
            <a:r>
              <a:rPr lang="hu-HU" dirty="0" smtClean="0"/>
              <a:t>Énekes és hangszeres zene szétválása</a:t>
            </a:r>
            <a:endParaRPr lang="hu-HU" dirty="0"/>
          </a:p>
          <a:p>
            <a:pPr lvl="2"/>
            <a:r>
              <a:rPr lang="hu-HU" dirty="0" smtClean="0"/>
              <a:t>Énekes:  Szólóének, kórus</a:t>
            </a:r>
          </a:p>
          <a:p>
            <a:pPr lvl="2"/>
            <a:r>
              <a:rPr lang="hu-HU" dirty="0" smtClean="0"/>
              <a:t>Hangszeres:  Kamaraegyüttesek, barokk zenekar</a:t>
            </a:r>
          </a:p>
          <a:p>
            <a:pPr marL="585216" lvl="2" indent="0">
              <a:buNone/>
            </a:pPr>
            <a:endParaRPr lang="hu-HU" dirty="0"/>
          </a:p>
          <a:p>
            <a:pPr marL="585216" lvl="2" indent="0">
              <a:buNone/>
            </a:pPr>
            <a:r>
              <a:rPr lang="hu-HU" dirty="0"/>
              <a:t>H</a:t>
            </a:r>
            <a:r>
              <a:rPr lang="hu-HU" dirty="0" smtClean="0"/>
              <a:t>ittek </a:t>
            </a:r>
            <a:r>
              <a:rPr lang="hu-HU" dirty="0"/>
              <a:t>a zene boldogító hatásában. A barokk zenét még az ún. „</a:t>
            </a:r>
            <a:r>
              <a:rPr lang="hu-HU" dirty="0" smtClean="0"/>
              <a:t>régi zene</a:t>
            </a:r>
            <a:r>
              <a:rPr lang="hu-HU" dirty="0"/>
              <a:t>” kategóriába sorolhatjuk.</a:t>
            </a:r>
          </a:p>
          <a:p>
            <a:pPr lvl="2"/>
            <a:endParaRPr lang="hu-HU" dirty="0" smtClean="0"/>
          </a:p>
          <a:p>
            <a:pPr lvl="2"/>
            <a:endParaRPr lang="hu-HU" dirty="0"/>
          </a:p>
          <a:p>
            <a:pPr lvl="2"/>
            <a:endParaRPr lang="hu-HU" dirty="0" smtClean="0"/>
          </a:p>
          <a:p>
            <a:pPr marL="585216" lvl="2" indent="0" algn="ctr">
              <a:buNone/>
            </a:pPr>
            <a:r>
              <a:rPr lang="hu-HU" dirty="0" smtClean="0"/>
              <a:t>-&gt; Később bővebben a műfajokról -&gt;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980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0796" y="133350"/>
            <a:ext cx="3008313" cy="1162050"/>
          </a:xfrm>
        </p:spPr>
        <p:txBody>
          <a:bodyPr/>
          <a:lstStyle/>
          <a:p>
            <a:r>
              <a:rPr lang="hu-HU" dirty="0" smtClean="0"/>
              <a:t>A barokk zenekar felépítése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1340768"/>
            <a:ext cx="3008313" cy="5400600"/>
          </a:xfrm>
        </p:spPr>
        <p:txBody>
          <a:bodyPr>
            <a:normAutofit fontScale="92500" lnSpcReduction="10000"/>
          </a:bodyPr>
          <a:lstStyle/>
          <a:p>
            <a:r>
              <a:rPr lang="hu-HU" sz="1600" u="sng" dirty="0" smtClean="0"/>
              <a:t>Vonóskar:</a:t>
            </a:r>
          </a:p>
          <a:p>
            <a:endParaRPr lang="hu-HU" sz="1600" u="sng" dirty="0" smtClean="0"/>
          </a:p>
          <a:p>
            <a:r>
              <a:rPr lang="hu-HU" sz="1500" dirty="0" smtClean="0"/>
              <a:t>I. Hegedűk (</a:t>
            </a:r>
            <a:r>
              <a:rPr lang="hu-HU" sz="1500" dirty="0" err="1" smtClean="0"/>
              <a:t>violino</a:t>
            </a:r>
            <a:r>
              <a:rPr lang="hu-HU" sz="1500" dirty="0" smtClean="0"/>
              <a:t>): 6-8 fő</a:t>
            </a:r>
          </a:p>
          <a:p>
            <a:r>
              <a:rPr lang="hu-HU" sz="1500" dirty="0" smtClean="0"/>
              <a:t>II. Hegedűk(</a:t>
            </a:r>
            <a:r>
              <a:rPr lang="hu-HU" sz="1500" dirty="0" err="1" smtClean="0"/>
              <a:t>violino</a:t>
            </a:r>
            <a:r>
              <a:rPr lang="hu-HU" sz="1500" dirty="0" smtClean="0"/>
              <a:t>): 5-6 fő</a:t>
            </a:r>
          </a:p>
          <a:p>
            <a:r>
              <a:rPr lang="hu-HU" sz="1500" dirty="0" smtClean="0"/>
              <a:t>Brácsák(viola): 3-4 fő</a:t>
            </a:r>
          </a:p>
          <a:p>
            <a:r>
              <a:rPr lang="hu-HU" sz="1500" dirty="0" smtClean="0"/>
              <a:t>Csellók(</a:t>
            </a:r>
            <a:r>
              <a:rPr lang="hu-HU" sz="1500" dirty="0" err="1" smtClean="0"/>
              <a:t>violoncelli</a:t>
            </a:r>
            <a:r>
              <a:rPr lang="hu-HU" sz="1500" dirty="0" smtClean="0"/>
              <a:t>): 2-3 fő</a:t>
            </a:r>
          </a:p>
          <a:p>
            <a:r>
              <a:rPr lang="hu-HU" sz="1500" dirty="0" smtClean="0"/>
              <a:t>Bőgők(</a:t>
            </a:r>
            <a:r>
              <a:rPr lang="hu-HU" sz="1500" dirty="0" err="1" smtClean="0"/>
              <a:t>contrabassi</a:t>
            </a:r>
            <a:r>
              <a:rPr lang="hu-HU" sz="1500" dirty="0" smtClean="0"/>
              <a:t>): 1-2 fő</a:t>
            </a:r>
          </a:p>
          <a:p>
            <a:endParaRPr lang="hu-HU" sz="1500" dirty="0" smtClean="0"/>
          </a:p>
          <a:p>
            <a:r>
              <a:rPr lang="hu-HU" sz="1600" u="sng" dirty="0" smtClean="0"/>
              <a:t>Fúvósok: </a:t>
            </a:r>
          </a:p>
          <a:p>
            <a:endParaRPr lang="hu-HU" sz="1500" u="sng" dirty="0"/>
          </a:p>
          <a:p>
            <a:r>
              <a:rPr lang="hu-HU" sz="1600" u="sng" dirty="0" smtClean="0"/>
              <a:t>Fafúvósok:</a:t>
            </a:r>
          </a:p>
          <a:p>
            <a:r>
              <a:rPr lang="hu-HU" sz="1600" dirty="0" smtClean="0"/>
              <a:t>Oboa: 2 fő</a:t>
            </a:r>
          </a:p>
          <a:p>
            <a:r>
              <a:rPr lang="hu-HU" sz="1600" dirty="0" smtClean="0"/>
              <a:t>Fuvola: 2 fő</a:t>
            </a:r>
          </a:p>
          <a:p>
            <a:r>
              <a:rPr lang="hu-HU" sz="1600" dirty="0" smtClean="0"/>
              <a:t>Fagott: 2 fő</a:t>
            </a:r>
          </a:p>
          <a:p>
            <a:r>
              <a:rPr lang="hu-HU" sz="1600" u="sng" dirty="0" smtClean="0"/>
              <a:t>Rézfúvósok:</a:t>
            </a:r>
            <a:endParaRPr lang="hu-HU" sz="1600" dirty="0" smtClean="0"/>
          </a:p>
          <a:p>
            <a:r>
              <a:rPr lang="hu-HU" sz="1600" dirty="0" smtClean="0"/>
              <a:t>Kürtök: 2 fő</a:t>
            </a:r>
          </a:p>
          <a:p>
            <a:r>
              <a:rPr lang="hu-HU" sz="1600" dirty="0" smtClean="0"/>
              <a:t>Trombiták: 2 fő</a:t>
            </a:r>
          </a:p>
          <a:p>
            <a:endParaRPr lang="hu-HU" sz="1600" dirty="0"/>
          </a:p>
          <a:p>
            <a:r>
              <a:rPr lang="hu-HU" sz="1600" u="sng" dirty="0" smtClean="0"/>
              <a:t>Ütősök:</a:t>
            </a:r>
          </a:p>
          <a:p>
            <a:endParaRPr lang="hu-HU" sz="1600" u="sng" dirty="0" smtClean="0"/>
          </a:p>
          <a:p>
            <a:pPr algn="l"/>
            <a:r>
              <a:rPr lang="hu-HU" sz="1600" dirty="0" smtClean="0"/>
              <a:t>Ritkán használtak ütős hangszert, akkor is egyedül az</a:t>
            </a:r>
          </a:p>
          <a:p>
            <a:pPr algn="l"/>
            <a:r>
              <a:rPr lang="hu-HU" sz="1600" dirty="0" smtClean="0"/>
              <a:t>üstdobot(</a:t>
            </a:r>
            <a:r>
              <a:rPr lang="hu-HU" sz="1600" dirty="0" err="1" smtClean="0"/>
              <a:t>timpani</a:t>
            </a:r>
            <a:r>
              <a:rPr lang="hu-HU" sz="1600" dirty="0" smtClean="0"/>
              <a:t>).</a:t>
            </a:r>
          </a:p>
          <a:p>
            <a:pPr algn="l"/>
            <a:endParaRPr lang="hu-HU" sz="1600" dirty="0"/>
          </a:p>
          <a:p>
            <a:pPr algn="l"/>
            <a:r>
              <a:rPr lang="hu-HU" sz="1600" u="sng" dirty="0" smtClean="0"/>
              <a:t>A basszust </a:t>
            </a:r>
            <a:r>
              <a:rPr lang="hu-HU" sz="1600" dirty="0" smtClean="0"/>
              <a:t>általában csembaló, orgona vagy lant játszotta.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60121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6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barokk zene korszakolása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Négy nagy szakaszra oszthatjuk:</a:t>
            </a:r>
          </a:p>
          <a:p>
            <a:r>
              <a:rPr lang="hu-HU" b="1" dirty="0"/>
              <a:t>Előkészítés szakasza</a:t>
            </a:r>
            <a:r>
              <a:rPr lang="hu-HU" dirty="0"/>
              <a:t> (kb. 1550-től 1580-ig)</a:t>
            </a:r>
          </a:p>
          <a:p>
            <a:r>
              <a:rPr lang="hu-HU" b="1" dirty="0"/>
              <a:t>Kora barokk</a:t>
            </a:r>
            <a:r>
              <a:rPr lang="hu-HU" dirty="0"/>
              <a:t> (kb. 1580-tól vagy 1600-tól 1640-ig), olasz dominanciával</a:t>
            </a:r>
          </a:p>
          <a:p>
            <a:r>
              <a:rPr lang="hu-HU" b="1" dirty="0" err="1"/>
              <a:t>Nagybarokk</a:t>
            </a:r>
            <a:r>
              <a:rPr lang="hu-HU" dirty="0"/>
              <a:t> (kb. 1640-től 1690-ig), jelentős francia hatásokkal</a:t>
            </a:r>
          </a:p>
          <a:p>
            <a:r>
              <a:rPr lang="hu-HU" b="1" dirty="0"/>
              <a:t>Késő barokk</a:t>
            </a:r>
            <a:r>
              <a:rPr lang="hu-HU" dirty="0"/>
              <a:t> (kb. 1690-től 1750-ig), ekkorra alakulnak ki a regionális stílusok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823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4" y="0"/>
            <a:ext cx="9152574" cy="633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71600" y="641268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Kora barokk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139952" y="6412686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Nagybarokk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76256" y="642457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Késő barokk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322019" y="56430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 barokk zeneszerzői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17834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kora barokk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~1600-tól számítjuk</a:t>
            </a:r>
          </a:p>
          <a:p>
            <a:r>
              <a:rPr lang="hu-HU" dirty="0" smtClean="0"/>
              <a:t>Alapvetően Claudio Monteverdi (1567–1643) nevéhez kötjük.</a:t>
            </a:r>
          </a:p>
          <a:p>
            <a:r>
              <a:rPr lang="hu-HU" dirty="0" smtClean="0"/>
              <a:t>A stílus szülőhelye Itália</a:t>
            </a:r>
          </a:p>
          <a:p>
            <a:endParaRPr lang="hu-HU" dirty="0"/>
          </a:p>
        </p:txBody>
      </p:sp>
      <p:pic>
        <p:nvPicPr>
          <p:cNvPr id="4" name="Monteverdi - Orpheus stacca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4365104"/>
            <a:ext cx="609600" cy="609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07703" y="4485238"/>
            <a:ext cx="502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Claudio Monteverdi: Orpheus c. Opera </a:t>
            </a:r>
            <a:r>
              <a:rPr lang="hu-HU" dirty="0" err="1" smtClean="0"/>
              <a:t>Staccatoja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651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nagybarokk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Kantáta műfaj</a:t>
            </a:r>
          </a:p>
          <a:p>
            <a:r>
              <a:rPr lang="hu-HU" dirty="0" smtClean="0"/>
              <a:t>A barokk zene eljutott szélesebb rétegekhez</a:t>
            </a:r>
          </a:p>
          <a:p>
            <a:r>
              <a:rPr lang="hu-HU" dirty="0"/>
              <a:t>Henry </a:t>
            </a:r>
            <a:r>
              <a:rPr lang="hu-HU" dirty="0" err="1" smtClean="0"/>
              <a:t>Purcell</a:t>
            </a:r>
            <a:r>
              <a:rPr lang="hu-HU" dirty="0" smtClean="0"/>
              <a:t> (1659–1695</a:t>
            </a:r>
            <a:r>
              <a:rPr lang="hu-HU" dirty="0"/>
              <a:t>) az olasz és francia elemeket az angol dalokkal és kóruskultúrával kombinálva hozta létre sajátos stílusát.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115616" y="4509120"/>
            <a:ext cx="542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Részlet  „Henry </a:t>
            </a:r>
            <a:r>
              <a:rPr lang="hu-HU" dirty="0" err="1" smtClean="0"/>
              <a:t>Purcell</a:t>
            </a:r>
            <a:r>
              <a:rPr lang="hu-HU" dirty="0" smtClean="0"/>
              <a:t>: A tündérkirálynő” c.  művéből.</a:t>
            </a:r>
            <a:endParaRPr lang="hu-HU" dirty="0"/>
          </a:p>
        </p:txBody>
      </p:sp>
      <p:pic>
        <p:nvPicPr>
          <p:cNvPr id="5" name="Henry Purcell - Szvit a Tündérkirálynő c. műbő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3191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388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késő barokk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barokk </a:t>
            </a:r>
            <a:r>
              <a:rPr lang="hu-HU" dirty="0"/>
              <a:t>újításai teljesen kiforrottá </a:t>
            </a:r>
            <a:r>
              <a:rPr lang="hu-HU" dirty="0" smtClean="0"/>
              <a:t>váltak.</a:t>
            </a:r>
          </a:p>
          <a:p>
            <a:r>
              <a:rPr lang="hu-HU" dirty="0"/>
              <a:t>Újra divatba jött az </a:t>
            </a:r>
            <a:r>
              <a:rPr lang="hu-HU" dirty="0" smtClean="0"/>
              <a:t>opera.</a:t>
            </a:r>
          </a:p>
          <a:p>
            <a:r>
              <a:rPr lang="hu-HU" dirty="0" smtClean="0"/>
              <a:t>Versenyművek, szonáták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835696" y="4653136"/>
            <a:ext cx="452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Antonio Vivaldi: Négy évszak (Tavasz I. tétel)</a:t>
            </a:r>
            <a:endParaRPr lang="hu-HU" dirty="0"/>
          </a:p>
        </p:txBody>
      </p:sp>
      <p:pic>
        <p:nvPicPr>
          <p:cNvPr id="5" name="Antonio Vivaldi - Tavas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9274.3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4533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0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TC010113062[[fn=Emberi téma]]</Template>
  <TotalTime>190</TotalTime>
  <Words>653</Words>
  <Application>Microsoft Office PowerPoint</Application>
  <PresentationFormat>Diavetítés a képernyőre (4:3 oldalarány)</PresentationFormat>
  <Paragraphs>160</Paragraphs>
  <Slides>18</Slides>
  <Notes>1</Notes>
  <HiddenSlides>0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Human</vt:lpstr>
      <vt:lpstr>A barokk zene</vt:lpstr>
      <vt:lpstr>A barokk zene</vt:lpstr>
      <vt:lpstr>Újdonságok, stílusjegyek</vt:lpstr>
      <vt:lpstr>A barokk zenekar felépítése</vt:lpstr>
      <vt:lpstr>A barokk zene korszakolása</vt:lpstr>
      <vt:lpstr>PowerPoint bemutató</vt:lpstr>
      <vt:lpstr>A kora barokk</vt:lpstr>
      <vt:lpstr>A nagybarokk</vt:lpstr>
      <vt:lpstr>A késő barokk</vt:lpstr>
      <vt:lpstr>A francia barokk zene</vt:lpstr>
      <vt:lpstr>A barokk műfajai (1/4):</vt:lpstr>
      <vt:lpstr>A barokk műfajai (2/4):</vt:lpstr>
      <vt:lpstr>A barokk műfajai (3/4):</vt:lpstr>
      <vt:lpstr>A barokk műfajai (4/4):</vt:lpstr>
      <vt:lpstr>Híres barokk zeneszerzők</vt:lpstr>
      <vt:lpstr>Híres barokk zeneszerzők</vt:lpstr>
      <vt:lpstr>Híres barokk zeneszerzők</vt:lpstr>
      <vt:lpstr>Vége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barokk zene</dc:title>
  <dc:creator>Hagyó Tamás</dc:creator>
  <cp:lastModifiedBy>Hagyó Tamás</cp:lastModifiedBy>
  <cp:revision>16</cp:revision>
  <dcterms:created xsi:type="dcterms:W3CDTF">2012-05-07T14:39:38Z</dcterms:created>
  <dcterms:modified xsi:type="dcterms:W3CDTF">2012-05-07T17:49:43Z</dcterms:modified>
</cp:coreProperties>
</file>